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18"/>
  </p:notesMasterIdLst>
  <p:sldIdLst>
    <p:sldId id="375" r:id="rId3"/>
    <p:sldId id="376" r:id="rId4"/>
    <p:sldId id="305" r:id="rId5"/>
    <p:sldId id="350" r:id="rId6"/>
    <p:sldId id="353" r:id="rId7"/>
    <p:sldId id="357" r:id="rId8"/>
    <p:sldId id="316" r:id="rId9"/>
    <p:sldId id="323" r:id="rId10"/>
    <p:sldId id="326" r:id="rId11"/>
    <p:sldId id="356" r:id="rId12"/>
    <p:sldId id="358" r:id="rId13"/>
    <p:sldId id="372" r:id="rId14"/>
    <p:sldId id="373" r:id="rId15"/>
    <p:sldId id="374" r:id="rId16"/>
    <p:sldId id="301" r:id="rId17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Stijl, donker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33" autoAdjust="0"/>
    <p:restoredTop sz="99775" autoAdjust="0"/>
  </p:normalViewPr>
  <p:slideViewPr>
    <p:cSldViewPr snapToGrid="0" snapToObjects="1">
      <p:cViewPr varScale="1">
        <p:scale>
          <a:sx n="69" d="100"/>
          <a:sy n="69" d="100"/>
        </p:scale>
        <p:origin x="65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AC3A7-108F-C340-BD07-7CFBF7832F70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7597C-9B52-8846-BD32-B9E49A2D92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677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-Netwerkevent voor bedrijven,</a:t>
            </a:r>
            <a:r>
              <a:rPr lang="nl-B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academici en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NGOs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-Mandela Lezing</a:t>
            </a:r>
          </a:p>
          <a:p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-Jaarlijkse internationale symposium rond één bepaald thema</a:t>
            </a:r>
          </a:p>
          <a:p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-Publicatie peer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Afrika Focus</a:t>
            </a:r>
          </a:p>
          <a:p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-Afrika Filmfestival Gent</a:t>
            </a:r>
          </a:p>
          <a:p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-Rekruteringsbeurzen in Afrika</a:t>
            </a:r>
          </a:p>
          <a:p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-Lancering alumni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 Tanzania</a:t>
            </a:r>
            <a:r>
              <a:rPr lang="nl-B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 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Zuid-Afrika)</a:t>
            </a:r>
          </a:p>
          <a:p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-Oprichting</a:t>
            </a:r>
            <a:r>
              <a:rPr lang="nl-B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African</a:t>
            </a:r>
            <a:r>
              <a:rPr lang="nl-B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</a:t>
            </a:r>
            <a:r>
              <a:rPr lang="nl-B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Association </a:t>
            </a:r>
            <a:r>
              <a:rPr lang="nl-B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AUGent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-Allerhande events, zoals hier over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ethics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Africa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-Screenshot van onze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onderzoeksdatabank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879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en-GB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7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28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971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82233" y="0"/>
            <a:ext cx="8661767" cy="5553563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4" tIns="27002" rIns="54004" bIns="27002"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80881" y="2282428"/>
            <a:ext cx="8007342" cy="3119285"/>
          </a:xfrm>
        </p:spPr>
        <p:txBody>
          <a:bodyPr anchor="b">
            <a:noAutofit/>
          </a:bodyPr>
          <a:lstStyle>
            <a:lvl1pPr algn="l">
              <a:lnSpc>
                <a:spcPts val="6497"/>
              </a:lnSpc>
              <a:defRPr sz="59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 dirty="0"/>
              <a:t>Click to add chapter title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723349" y="5163750"/>
            <a:ext cx="7916968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4" tIns="27002" rIns="54004" bIns="27002"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2065" y="6292057"/>
            <a:ext cx="486177" cy="365125"/>
          </a:xfrm>
          <a:prstGeom prst="rect">
            <a:avLst/>
          </a:prstGeom>
        </p:spPr>
        <p:txBody>
          <a:bodyPr vert="horz" lIns="54004" tIns="27002" rIns="54004" bIns="27002" rtlCol="0" anchor="ctr"/>
          <a:lstStyle>
            <a:lvl1pPr algn="r">
              <a:defRPr sz="1000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68677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4F84-246C-4657-8172-1E2969D0F603}" type="datetime1">
              <a:rPr lang="en-GB" smtClean="0"/>
              <a:t>25/08/2020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‹nr.›</a:t>
            </a:fld>
            <a:endParaRPr lang="en-GB"/>
          </a:p>
        </p:txBody>
      </p:sp>
      <p:pic>
        <p:nvPicPr>
          <p:cNvPr id="6" name="Logo Large 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06" y="1605709"/>
            <a:ext cx="2531726" cy="293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24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82233" y="0"/>
            <a:ext cx="8661767" cy="5553563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680881" y="1607344"/>
            <a:ext cx="8007342" cy="3119285"/>
          </a:xfrm>
        </p:spPr>
        <p:txBody>
          <a:bodyPr anchor="b">
            <a:noAutofit/>
          </a:bodyPr>
          <a:lstStyle>
            <a:lvl1pPr algn="l">
              <a:lnSpc>
                <a:spcPts val="5801"/>
              </a:lnSpc>
              <a:defRPr sz="5274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676841" y="4833784"/>
            <a:ext cx="8011382" cy="410063"/>
          </a:xfrm>
        </p:spPr>
        <p:txBody>
          <a:bodyPr>
            <a:normAutofit/>
          </a:bodyPr>
          <a:lstStyle>
            <a:lvl1pPr marL="0" indent="0" algn="l">
              <a:lnSpc>
                <a:spcPts val="1899"/>
              </a:lnSpc>
              <a:buNone/>
              <a:defRPr sz="1582">
                <a:solidFill>
                  <a:srgbClr val="FFD200"/>
                </a:solidFill>
              </a:defRPr>
            </a:lvl1pPr>
            <a:lvl2pPr marL="342907" indent="0" algn="ctr">
              <a:buNone/>
              <a:defRPr sz="1500"/>
            </a:lvl2pPr>
            <a:lvl3pPr marL="685814" indent="0" algn="ctr">
              <a:buNone/>
              <a:defRPr sz="1350"/>
            </a:lvl3pPr>
            <a:lvl4pPr marL="1028721" indent="0" algn="ctr">
              <a:buNone/>
              <a:defRPr sz="1200"/>
            </a:lvl4pPr>
            <a:lvl5pPr marL="1371628" indent="0" algn="ctr">
              <a:buNone/>
              <a:defRPr sz="1200"/>
            </a:lvl5pPr>
            <a:lvl6pPr marL="1714536" indent="0" algn="ctr">
              <a:buNone/>
              <a:defRPr sz="1200"/>
            </a:lvl6pPr>
            <a:lvl7pPr marL="2057443" indent="0" algn="ctr">
              <a:buNone/>
              <a:defRPr sz="1200"/>
            </a:lvl7pPr>
            <a:lvl8pPr marL="2400350" indent="0" algn="ctr">
              <a:buNone/>
              <a:defRPr sz="1200"/>
            </a:lvl8pPr>
            <a:lvl9pPr marL="2743257" indent="0" algn="ctr">
              <a:buNone/>
              <a:defRPr sz="1200"/>
            </a:lvl9pPr>
          </a:lstStyle>
          <a:p>
            <a:r>
              <a:rPr lang="en-GB" noProof="0" dirty="0"/>
              <a:t>Click to add subtitle / presenter / date [</a:t>
            </a:r>
            <a:r>
              <a:rPr lang="en-GB" noProof="0" dirty="0" err="1"/>
              <a:t>dd</a:t>
            </a:r>
            <a:r>
              <a:rPr lang="en-GB" noProof="0" dirty="0"/>
              <a:t>-mm-</a:t>
            </a:r>
            <a:r>
              <a:rPr lang="en-GB" noProof="0" dirty="0" err="1"/>
              <a:t>yyyy</a:t>
            </a:r>
            <a:r>
              <a:rPr lang="en-GB" noProof="0" dirty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723349" y="4505625"/>
            <a:ext cx="7916968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80881" y="187184"/>
            <a:ext cx="8007342" cy="399326"/>
          </a:xfrm>
        </p:spPr>
        <p:txBody>
          <a:bodyPr anchor="b" anchorCtr="0">
            <a:normAutofit/>
          </a:bodyPr>
          <a:lstStyle>
            <a:lvl1pPr>
              <a:lnSpc>
                <a:spcPts val="897"/>
              </a:lnSpc>
              <a:defRPr sz="738" b="1" i="0" u="sng" cap="all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897"/>
              </a:lnSpc>
              <a:buNone/>
              <a:defRPr sz="738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Click to edit organisation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687814" y="5882625"/>
            <a:ext cx="1205581" cy="653063"/>
          </a:xfrm>
        </p:spPr>
        <p:txBody>
          <a:bodyPr/>
          <a:lstStyle>
            <a:lvl1pPr>
              <a:defRPr sz="844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013004" y="5882625"/>
            <a:ext cx="1205581" cy="653063"/>
          </a:xfrm>
        </p:spPr>
        <p:txBody>
          <a:bodyPr/>
          <a:lstStyle>
            <a:lvl1pPr>
              <a:defRPr sz="844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340093" y="5882625"/>
            <a:ext cx="1224567" cy="653063"/>
          </a:xfrm>
        </p:spPr>
        <p:txBody>
          <a:bodyPr/>
          <a:lstStyle>
            <a:lvl1pPr>
              <a:defRPr sz="844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5667182" y="5882625"/>
            <a:ext cx="1224567" cy="653063"/>
          </a:xfrm>
        </p:spPr>
        <p:txBody>
          <a:bodyPr/>
          <a:lstStyle>
            <a:lvl1pPr>
              <a:defRPr sz="844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4</a:t>
            </a:r>
          </a:p>
        </p:txBody>
      </p:sp>
    </p:spTree>
    <p:extLst>
      <p:ext uri="{BB962C8B-B14F-4D97-AF65-F5344CB8AC3E}">
        <p14:creationId xmlns:p14="http://schemas.microsoft.com/office/powerpoint/2010/main" val="3286288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82233" y="0"/>
            <a:ext cx="8661767" cy="5553563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80881" y="2282428"/>
            <a:ext cx="8007342" cy="3119285"/>
          </a:xfrm>
        </p:spPr>
        <p:txBody>
          <a:bodyPr anchor="b">
            <a:noAutofit/>
          </a:bodyPr>
          <a:lstStyle>
            <a:lvl1pPr algn="l">
              <a:lnSpc>
                <a:spcPts val="5801"/>
              </a:lnSpc>
              <a:defRPr sz="5274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 dirty="0"/>
              <a:t>Click to add chapter title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723349" y="5163750"/>
            <a:ext cx="7916968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2065" y="6292057"/>
            <a:ext cx="486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5965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794" y="839787"/>
            <a:ext cx="8279578" cy="4708125"/>
          </a:xfrm>
        </p:spPr>
        <p:txBody>
          <a:bodyPr/>
          <a:lstStyle>
            <a:lvl1pPr marL="282897" indent="-237330" defTabSz="241127">
              <a:lnSpc>
                <a:spcPct val="120000"/>
              </a:lnSpc>
              <a:buFont typeface="Arial" panose="020B0604020202020204" pitchFamily="34" charset="0"/>
              <a:buChar char="̶"/>
              <a:defRPr/>
            </a:lvl1pPr>
            <a:lvl2pPr marL="617058" indent="-237330">
              <a:lnSpc>
                <a:spcPct val="120000"/>
              </a:lnSpc>
              <a:defRPr/>
            </a:lvl2pPr>
            <a:lvl3pPr marL="926536" indent="-237330" defTabSz="241127">
              <a:lnSpc>
                <a:spcPct val="120000"/>
              </a:lnSpc>
              <a:defRPr/>
            </a:lvl3pPr>
            <a:lvl4pPr marL="1228420" indent="-290492" defTabSz="241127">
              <a:lnSpc>
                <a:spcPct val="120000"/>
              </a:lnSpc>
              <a:defRPr/>
            </a:lvl4pPr>
            <a:lvl5pPr marL="1562581" indent="-233533" defTabSz="241127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CAF6-1686-4743-9124-83F33F1A0EA9}" type="datetime1">
              <a:rPr lang="en-GB" noProof="0" smtClean="0"/>
              <a:t>25/08/2020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48859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ADBF0-A618-4E69-83BB-0C41E08702AA}" type="datetime1">
              <a:rPr lang="en-GB" noProof="0" smtClean="0"/>
              <a:t>25/08/2020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5328838" y="964630"/>
            <a:ext cx="3322468" cy="4568906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2065" y="6292057"/>
            <a:ext cx="486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40794" y="839787"/>
            <a:ext cx="4452108" cy="4708125"/>
          </a:xfrm>
        </p:spPr>
        <p:txBody>
          <a:bodyPr/>
          <a:lstStyle>
            <a:lvl1pPr defTabSz="241127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241127">
              <a:lnSpc>
                <a:spcPct val="120000"/>
              </a:lnSpc>
              <a:defRPr/>
            </a:lvl3pPr>
            <a:lvl4pPr defTabSz="241127">
              <a:lnSpc>
                <a:spcPct val="120000"/>
              </a:lnSpc>
              <a:defRPr/>
            </a:lvl4pPr>
            <a:lvl5pPr defTabSz="241127">
              <a:lnSpc>
                <a:spcPct val="120000"/>
              </a:lnSpc>
              <a:defRPr/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90018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3E58-CDC3-4782-B82C-4D381C795B98}" type="datetime1">
              <a:rPr lang="en-GB" noProof="0" smtClean="0"/>
              <a:t>25/08/2020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02082" y="964406"/>
            <a:ext cx="8163780" cy="4571438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104827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65D1-804F-429B-83CD-3EFA8410E123}" type="datetime1">
              <a:rPr lang="en-GB" smtClean="0"/>
              <a:t>25/08/2020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vering Background"/>
          <p:cNvSpPr/>
          <p:nvPr userDrawn="1"/>
        </p:nvSpPr>
        <p:spPr>
          <a:xfrm>
            <a:off x="0" y="0"/>
            <a:ext cx="914343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3433" cy="6858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33882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169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82233" y="0"/>
            <a:ext cx="8661767" cy="5553563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80881" y="1225716"/>
            <a:ext cx="8007342" cy="4056750"/>
          </a:xfrm>
        </p:spPr>
        <p:txBody>
          <a:bodyPr anchor="t" anchorCtr="0">
            <a:noAutofit/>
          </a:bodyPr>
          <a:lstStyle>
            <a:lvl1pPr algn="l">
              <a:lnSpc>
                <a:spcPts val="1846"/>
              </a:lnSpc>
              <a:defRPr sz="1319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en-GB" noProof="0" dirty="0"/>
              <a:t>Click to add presenters </a:t>
            </a:r>
            <a:r>
              <a:rPr lang="en-GB" noProof="0"/>
              <a:t>contact data</a:t>
            </a:r>
            <a:endParaRPr lang="en-GB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723349" y="1285875"/>
            <a:ext cx="7916968" cy="42185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/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00" y="2223003"/>
            <a:ext cx="147885" cy="235744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00" y="2530740"/>
            <a:ext cx="147885" cy="250746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00" y="2885229"/>
            <a:ext cx="147885" cy="197168"/>
          </a:xfrm>
          <a:prstGeom prst="rect">
            <a:avLst/>
          </a:prstGeom>
        </p:spPr>
      </p:pic>
      <p:sp>
        <p:nvSpPr>
          <p:cNvPr id="11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860296" y="2176875"/>
            <a:ext cx="3827484" cy="1207947"/>
          </a:xfrm>
        </p:spPr>
        <p:txBody>
          <a:bodyPr>
            <a:normAutofit/>
          </a:bodyPr>
          <a:lstStyle>
            <a:lvl1pPr>
              <a:lnSpc>
                <a:spcPts val="1846"/>
              </a:lnSpc>
              <a:defRPr sz="1266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social media names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26203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73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68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58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05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62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82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05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95718-69C8-C744-A554-DABD272AA406}" type="datetimeFigureOut">
              <a:rPr lang="nl-NL" smtClean="0"/>
              <a:t>25-8-2020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4FD8C-F8B5-0049-A50C-E9777B014F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3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7784" y="95643"/>
            <a:ext cx="8282588" cy="6072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794" y="839787"/>
            <a:ext cx="8279578" cy="4708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7683" y="6292057"/>
            <a:ext cx="1211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A3CA-1064-434F-B179-AB3B0298C0D6}" type="datetime1">
              <a:rPr lang="en-GB" noProof="0" smtClean="0"/>
              <a:t>25/08/2020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1554" y="6324204"/>
            <a:ext cx="4405469" cy="3079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2065" y="6292057"/>
            <a:ext cx="486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489017" y="258187"/>
            <a:ext cx="8163780" cy="3259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489017" y="1113750"/>
            <a:ext cx="4340093" cy="44296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489827" y="5539811"/>
            <a:ext cx="8162970" cy="9958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/>
          </a:p>
        </p:txBody>
      </p:sp>
      <p:sp>
        <p:nvSpPr>
          <p:cNvPr id="12" name="Text positoning box" hidden="1"/>
          <p:cNvSpPr/>
          <p:nvPr userDrawn="1"/>
        </p:nvSpPr>
        <p:spPr>
          <a:xfrm>
            <a:off x="4837147" y="1113750"/>
            <a:ext cx="482233" cy="44296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5326164" y="953691"/>
            <a:ext cx="3326632" cy="458974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/>
          </a:p>
        </p:txBody>
      </p:sp>
      <p:pic>
        <p:nvPicPr>
          <p:cNvPr id="10" name="Logo EN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6" y="5561142"/>
            <a:ext cx="1216973" cy="129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3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ftr="0" dt="0"/>
  <p:txStyles>
    <p:titleStyle>
      <a:lvl1pPr algn="l" defTabSz="685814" rtl="0" eaLnBrk="1" latinLnBrk="0" hangingPunct="1">
        <a:lnSpc>
          <a:spcPct val="90000"/>
        </a:lnSpc>
        <a:spcBef>
          <a:spcPct val="0"/>
        </a:spcBef>
        <a:buNone/>
        <a:defRPr sz="2848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685814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2532" kern="1200">
          <a:solidFill>
            <a:schemeClr val="tx1"/>
          </a:solidFill>
          <a:latin typeface="+mn-lt"/>
          <a:ea typeface="+mn-ea"/>
          <a:cs typeface="+mn-cs"/>
        </a:defRPr>
      </a:lvl1pPr>
      <a:lvl2pPr marL="241127" indent="-189864" algn="l" defTabSz="241127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2532" kern="1200">
          <a:solidFill>
            <a:schemeClr val="tx1"/>
          </a:solidFill>
          <a:latin typeface="+mn-lt"/>
          <a:ea typeface="+mn-ea"/>
          <a:cs typeface="+mn-cs"/>
        </a:defRPr>
      </a:lvl2pPr>
      <a:lvl3pPr marL="474720" indent="-241965" algn="l" defTabSz="685814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2532" kern="1200">
          <a:solidFill>
            <a:schemeClr val="tx1"/>
          </a:solidFill>
          <a:latin typeface="+mn-lt"/>
          <a:ea typeface="+mn-ea"/>
          <a:cs typeface="+mn-cs"/>
        </a:defRPr>
      </a:lvl3pPr>
      <a:lvl4pPr marL="760221" indent="-285502" algn="l" defTabSz="685814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2532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1" indent="-611191" algn="l" defTabSz="685814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2532" kern="1200">
          <a:solidFill>
            <a:schemeClr val="tx1"/>
          </a:solidFill>
          <a:latin typeface="+mn-lt"/>
          <a:ea typeface="+mn-ea"/>
          <a:cs typeface="+mn-cs"/>
        </a:defRPr>
      </a:lvl5pPr>
      <a:lvl6pPr marL="1885989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96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03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10" indent="-171454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7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4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1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8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36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3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50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57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9.png"/><Relationship Id="rId11" Type="http://schemas.openxmlformats.org/officeDocument/2006/relationships/image" Target="../media/image7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2.m4a"/><Relationship Id="rId16" Type="http://schemas.openxmlformats.org/officeDocument/2006/relationships/image" Target="../media/image7.png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jp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2.png"/><Relationship Id="rId5" Type="http://schemas.openxmlformats.org/officeDocument/2006/relationships/hyperlink" Target="http://africaisthefuture.com/" TargetMode="Externa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0881" y="1607344"/>
            <a:ext cx="8007342" cy="3171246"/>
          </a:xfrm>
        </p:spPr>
        <p:txBody>
          <a:bodyPr/>
          <a:lstStyle/>
          <a:p>
            <a:r>
              <a:rPr lang="en-US" sz="4000" dirty="0" smtClean="0">
                <a:latin typeface="UGent Panno Text Medium" pitchFamily="50" charset="0"/>
              </a:rPr>
              <a:t>Intercultural </a:t>
            </a:r>
            <a:r>
              <a:rPr lang="en-US" sz="4000" dirty="0" err="1" smtClean="0">
                <a:latin typeface="UGent Panno Text Medium" pitchFamily="50" charset="0"/>
              </a:rPr>
              <a:t>Prepa</a:t>
            </a:r>
            <a:r>
              <a:rPr lang="en-US" sz="4000" dirty="0" smtClean="0">
                <a:latin typeface="UGent Panno Text Medium" pitchFamily="50" charset="0"/>
              </a:rPr>
              <a:t>	ration </a:t>
            </a:r>
            <a:r>
              <a:rPr lang="nl-NL" sz="4000" dirty="0" smtClean="0">
                <a:latin typeface="UGent Panno Text Medium" pitchFamily="50" charset="0"/>
              </a:rPr>
              <a:t>–</a:t>
            </a:r>
            <a:r>
              <a:rPr lang="en-US" sz="4000" dirty="0" smtClean="0">
                <a:latin typeface="UGent Panno Text Medium" pitchFamily="50" charset="0"/>
              </a:rPr>
              <a:t> Africa</a:t>
            </a:r>
            <a:r>
              <a:rPr lang="nl-BE" sz="2800" dirty="0">
                <a:latin typeface="UGent Panno Text Medium" pitchFamily="50" charset="0"/>
              </a:rPr>
              <a:t/>
            </a:r>
            <a:br>
              <a:rPr lang="nl-BE" sz="2800" dirty="0">
                <a:latin typeface="UGent Panno Text Medium" pitchFamily="50" charset="0"/>
              </a:rPr>
            </a:br>
            <a:endParaRPr lang="nl-BE" sz="2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76841" y="4656953"/>
            <a:ext cx="8011382" cy="586894"/>
          </a:xfrm>
        </p:spPr>
        <p:txBody>
          <a:bodyPr>
            <a:normAutofit/>
          </a:bodyPr>
          <a:lstStyle/>
          <a:p>
            <a:pPr algn="r"/>
            <a:r>
              <a:rPr lang="nl-BE" sz="1900" dirty="0" smtClean="0">
                <a:latin typeface="UGent Panno Text Medium" pitchFamily="50" charset="0"/>
              </a:rPr>
              <a:t>Information </a:t>
            </a:r>
            <a:r>
              <a:rPr lang="nl-BE" sz="1900" dirty="0" err="1" smtClean="0">
                <a:latin typeface="UGent Panno Text Medium" pitchFamily="50" charset="0"/>
              </a:rPr>
              <a:t>session</a:t>
            </a:r>
            <a:r>
              <a:rPr lang="nl-BE" sz="1900" smtClean="0">
                <a:latin typeface="UGent Panno Text Medium" pitchFamily="50" charset="0"/>
              </a:rPr>
              <a:t> </a:t>
            </a:r>
            <a:r>
              <a:rPr lang="nl-BE" sz="1900" smtClean="0">
                <a:latin typeface="UGent Panno Text Medium" pitchFamily="50" charset="0"/>
              </a:rPr>
              <a:t>organised</a:t>
            </a:r>
            <a:r>
              <a:rPr lang="nl-BE" sz="1900" dirty="0" smtClean="0">
                <a:latin typeface="UGent Panno Text Medium" pitchFamily="50" charset="0"/>
              </a:rPr>
              <a:t> </a:t>
            </a:r>
            <a:r>
              <a:rPr lang="nl-BE" sz="1900" dirty="0" err="1" smtClean="0">
                <a:latin typeface="UGent Panno Text Medium" pitchFamily="50" charset="0"/>
              </a:rPr>
              <a:t>by</a:t>
            </a:r>
            <a:r>
              <a:rPr lang="nl-BE" sz="1900" dirty="0" smtClean="0">
                <a:latin typeface="UGent Panno Text Medium" pitchFamily="50" charset="0"/>
              </a:rPr>
              <a:t> </a:t>
            </a:r>
            <a:r>
              <a:rPr lang="nl-BE" sz="1900" dirty="0" err="1" smtClean="0">
                <a:latin typeface="UGent Panno Text Medium" pitchFamily="50" charset="0"/>
              </a:rPr>
              <a:t>the</a:t>
            </a:r>
            <a:r>
              <a:rPr lang="nl-BE" sz="1900" dirty="0" smtClean="0">
                <a:latin typeface="UGent Panno Text Medium" pitchFamily="50" charset="0"/>
              </a:rPr>
              <a:t> </a:t>
            </a:r>
            <a:r>
              <a:rPr lang="nl-BE" sz="1900" dirty="0" err="1" smtClean="0">
                <a:latin typeface="UGent Panno Text Medium" pitchFamily="50" charset="0"/>
              </a:rPr>
              <a:t>Ghent</a:t>
            </a:r>
            <a:r>
              <a:rPr lang="nl-BE" sz="1900" dirty="0" smtClean="0">
                <a:latin typeface="UGent Panno Text Medium" pitchFamily="50" charset="0"/>
              </a:rPr>
              <a:t> University </a:t>
            </a:r>
            <a:r>
              <a:rPr lang="nl-BE" sz="1900" dirty="0" err="1" smtClean="0">
                <a:latin typeface="UGent Panno Text Medium" pitchFamily="50" charset="0"/>
              </a:rPr>
              <a:t>Africa</a:t>
            </a:r>
            <a:r>
              <a:rPr lang="nl-BE" sz="1900" dirty="0" smtClean="0">
                <a:latin typeface="UGent Panno Text Medium" pitchFamily="50" charset="0"/>
              </a:rPr>
              <a:t> Platform</a:t>
            </a:r>
            <a:endParaRPr lang="nl-BE" sz="1900" dirty="0">
              <a:latin typeface="UGent Panno Text Medium" pitchFamily="50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ijdelijke aanduiding voor afbeelding 7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5" name="Tijdelijke aanduiding voor afbeelding 14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r="6150"/>
          <a:stretch>
            <a:fillRect/>
          </a:stretch>
        </p:blipFill>
        <p:spPr>
          <a:xfrm>
            <a:off x="1445022" y="5624896"/>
            <a:ext cx="727869" cy="910792"/>
          </a:xfrm>
        </p:spPr>
      </p:pic>
      <p:pic>
        <p:nvPicPr>
          <p:cNvPr id="6" name="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53435"/>
          </a:xfrm>
        </p:spPr>
        <p:txBody>
          <a:bodyPr>
            <a:normAutofit fontScale="90000"/>
          </a:bodyPr>
          <a:lstStyle/>
          <a:p>
            <a:pPr algn="r"/>
            <a:endParaRPr lang="en-GB" altLang="nl-BE" sz="2400" b="1" dirty="0">
              <a:latin typeface="UGent Panno Text" panose="02000506040000040003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20562" y="274638"/>
            <a:ext cx="5142206" cy="6442651"/>
          </a:xfrm>
          <a:prstGeom prst="rect">
            <a:avLst/>
          </a:prstGeom>
        </p:spPr>
      </p:pic>
      <p:pic>
        <p:nvPicPr>
          <p:cNvPr id="2" name="Dia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GB" altLang="nl-BE" sz="2110" b="1" dirty="0">
              <a:latin typeface="UGent Panno Text" panose="02000506040000040003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861" y="580429"/>
            <a:ext cx="3169637" cy="21146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37" y="325991"/>
            <a:ext cx="2380752" cy="15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183" y="580429"/>
            <a:ext cx="2663569" cy="17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13" y="4836200"/>
            <a:ext cx="2151827" cy="171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428" y="2607402"/>
            <a:ext cx="3169637" cy="208307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3958" y="4553261"/>
            <a:ext cx="2005758" cy="20057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538" y="4990475"/>
            <a:ext cx="2679211" cy="174790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2933" y="2316213"/>
            <a:ext cx="2968500" cy="16661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7203" y="3489129"/>
            <a:ext cx="2460237" cy="1730807"/>
          </a:xfrm>
          <a:prstGeom prst="rect">
            <a:avLst/>
          </a:prstGeom>
        </p:spPr>
      </p:pic>
      <p:pic>
        <p:nvPicPr>
          <p:cNvPr id="7" name="Dia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8721" y="981364"/>
            <a:ext cx="7884952" cy="4525963"/>
          </a:xfrm>
          <a:prstGeom prst="rect">
            <a:avLst/>
          </a:prstGeom>
        </p:spPr>
      </p:pic>
      <p:pic>
        <p:nvPicPr>
          <p:cNvPr id="3" name="Dia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0937" y="1034474"/>
            <a:ext cx="7097207" cy="4731472"/>
          </a:xfrm>
          <a:prstGeom prst="rect">
            <a:avLst/>
          </a:prstGeom>
        </p:spPr>
      </p:pic>
      <p:pic>
        <p:nvPicPr>
          <p:cNvPr id="3" name="Dia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8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1" y="628073"/>
            <a:ext cx="3089180" cy="212436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288" y="1816961"/>
            <a:ext cx="2129764" cy="258952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65" y="2834608"/>
            <a:ext cx="2098314" cy="26182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9" y="4683798"/>
            <a:ext cx="4438650" cy="1905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379" y="141202"/>
            <a:ext cx="3643012" cy="204919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0765" y="2467709"/>
            <a:ext cx="2048434" cy="181676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2737" y="4889767"/>
            <a:ext cx="2170420" cy="1627815"/>
          </a:xfrm>
          <a:prstGeom prst="rect">
            <a:avLst/>
          </a:prstGeom>
        </p:spPr>
      </p:pic>
      <p:pic>
        <p:nvPicPr>
          <p:cNvPr id="10" name="Dia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pPr/>
              <a:t>15</a:t>
            </a:fld>
            <a:endParaRPr lang="nl-BE" noProof="0" dirty="0"/>
          </a:p>
        </p:txBody>
      </p:sp>
      <p:sp>
        <p:nvSpPr>
          <p:cNvPr id="4" name="Tijdelijke aanduiding voor tekst 3"/>
          <p:cNvSpPr txBox="1">
            <a:spLocks/>
          </p:cNvSpPr>
          <p:nvPr/>
        </p:nvSpPr>
        <p:spPr>
          <a:xfrm>
            <a:off x="1313159" y="601900"/>
            <a:ext cx="5838346" cy="4527921"/>
          </a:xfrm>
          <a:prstGeom prst="rect">
            <a:avLst/>
          </a:prstGeom>
        </p:spPr>
        <p:txBody>
          <a:bodyPr lIns="54004" tIns="27002" rIns="54004" bIns="27002">
            <a:normAutofit/>
          </a:bodyPr>
          <a:lstStyle>
            <a:lvl1pPr marL="536575" indent="-450850" algn="l" defTabSz="130036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130036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1450" indent="-550863" algn="l" defTabSz="130036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325" indent="-1158875" algn="l" defTabSz="130036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629" indent="0">
              <a:buNone/>
            </a:pPr>
            <a:r>
              <a:rPr lang="nl-NL" sz="2100" dirty="0">
                <a:solidFill>
                  <a:schemeClr val="bg1"/>
                </a:solidFill>
                <a:latin typeface="UGent Panno Text Medium" pitchFamily="50" charset="0"/>
              </a:rPr>
              <a:t>www.africaplatform.ugent.be</a:t>
            </a:r>
          </a:p>
          <a:p>
            <a:pPr marL="50629" indent="0">
              <a:buNone/>
            </a:pPr>
            <a:r>
              <a:rPr lang="nl-NL" sz="2100" dirty="0" err="1">
                <a:solidFill>
                  <a:schemeClr val="bg1"/>
                </a:solidFill>
                <a:latin typeface="UGent Panno Text Medium" pitchFamily="50" charset="0"/>
              </a:rPr>
              <a:t>AUGent</a:t>
            </a:r>
            <a:r>
              <a:rPr lang="nl-NL" sz="2100" dirty="0">
                <a:solidFill>
                  <a:schemeClr val="bg1"/>
                </a:solidFill>
                <a:latin typeface="UGent Panno Text Medium" pitchFamily="50" charset="0"/>
              </a:rPr>
              <a:t> </a:t>
            </a:r>
            <a:r>
              <a:rPr lang="nl-NL" sz="2100" dirty="0" err="1">
                <a:solidFill>
                  <a:schemeClr val="bg1"/>
                </a:solidFill>
                <a:latin typeface="UGent Panno Text Medium" pitchFamily="50" charset="0"/>
              </a:rPr>
              <a:t>Africa</a:t>
            </a:r>
            <a:r>
              <a:rPr lang="nl-NL" sz="2100" dirty="0">
                <a:solidFill>
                  <a:schemeClr val="bg1"/>
                </a:solidFill>
                <a:latin typeface="UGent Panno Text Medium" pitchFamily="50" charset="0"/>
              </a:rPr>
              <a:t> Platform</a:t>
            </a:r>
          </a:p>
          <a:p>
            <a:pPr marL="50629" indent="0">
              <a:buNone/>
            </a:pPr>
            <a:r>
              <a:rPr lang="nl-NL" sz="2100" dirty="0">
                <a:solidFill>
                  <a:schemeClr val="bg1"/>
                </a:solidFill>
                <a:latin typeface="UGent Panno Text Medium" pitchFamily="50" charset="0"/>
              </a:rPr>
              <a:t>GAP</a:t>
            </a:r>
          </a:p>
          <a:p>
            <a:pPr marL="50629" indent="0">
              <a:buNone/>
            </a:pPr>
            <a:r>
              <a:rPr lang="nl-NL" sz="2100" dirty="0" smtClean="0">
                <a:solidFill>
                  <a:schemeClr val="bg1"/>
                </a:solidFill>
                <a:latin typeface="UGent Panno Text Medium" pitchFamily="50" charset="0"/>
              </a:rPr>
              <a:t>Annelies.Verdoolaege@UGent.be</a:t>
            </a:r>
            <a:r>
              <a:rPr lang="nl-NL" sz="2100" dirty="0">
                <a:solidFill>
                  <a:schemeClr val="bg1"/>
                </a:solidFill>
              </a:rPr>
              <a:t/>
            </a:r>
            <a:br>
              <a:rPr lang="nl-NL" sz="2100" dirty="0">
                <a:solidFill>
                  <a:schemeClr val="bg1"/>
                </a:solidFill>
              </a:rPr>
            </a:br>
            <a:endParaRPr lang="nl-NL" sz="21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4" y="1595181"/>
            <a:ext cx="266859" cy="35579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4" y="1127481"/>
            <a:ext cx="266859" cy="355790"/>
          </a:xfrm>
          <a:prstGeom prst="rect">
            <a:avLst/>
          </a:prstGeom>
        </p:spPr>
      </p:pic>
      <p:pic>
        <p:nvPicPr>
          <p:cNvPr id="2" name="Dia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afbeelding 17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473" b="473"/>
          <a:stretch>
            <a:fillRect/>
          </a:stretch>
        </p:blipFill>
        <p:spPr>
          <a:xfrm>
            <a:off x="7437348" y="3310254"/>
            <a:ext cx="1671229" cy="1723753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pPr/>
              <a:t>2</a:t>
            </a:fld>
            <a:endParaRPr lang="en-GB" noProof="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7282" y="3377335"/>
            <a:ext cx="1507330" cy="165414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979" y="1109603"/>
            <a:ext cx="2039983" cy="1324881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979" y="3872897"/>
            <a:ext cx="2039983" cy="135934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51" y="1115450"/>
            <a:ext cx="1477997" cy="20954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87" y="3210922"/>
            <a:ext cx="1398890" cy="19869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4349" y="1109603"/>
            <a:ext cx="1345563" cy="20193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4259" y="2580406"/>
            <a:ext cx="2040418" cy="112648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68298" y="1089462"/>
            <a:ext cx="1450597" cy="205967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7282" y="1115450"/>
            <a:ext cx="1477577" cy="209547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3463" y="3210921"/>
            <a:ext cx="1489531" cy="2112064"/>
          </a:xfrm>
          <a:prstGeom prst="rect">
            <a:avLst/>
          </a:prstGeom>
        </p:spPr>
      </p:pic>
      <p:pic>
        <p:nvPicPr>
          <p:cNvPr id="13" name="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Tijdelijke aanduiding voor inhoud 3" descr="Nairobi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-507746" y="0"/>
            <a:ext cx="12469964" cy="6858000"/>
          </a:xfrm>
        </p:spPr>
      </p:pic>
      <p:pic>
        <p:nvPicPr>
          <p:cNvPr id="5" name="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2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UGent Panno Text"/>
                <a:cs typeface="UGent Panno Text"/>
              </a:rPr>
              <a:t>From Cape to Cairo</a:t>
            </a:r>
            <a:endParaRPr lang="en-GB" dirty="0">
              <a:latin typeface="UGent Panno Text"/>
              <a:cs typeface="UGent Panno Text"/>
            </a:endParaRPr>
          </a:p>
        </p:txBody>
      </p:sp>
      <p:pic>
        <p:nvPicPr>
          <p:cNvPr id="4" name="Tijdelijke aanduiding voor inhoud 3" descr="Cairo to the Cape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11" r="-67811"/>
          <a:stretch>
            <a:fillRect/>
          </a:stretch>
        </p:blipFill>
        <p:spPr/>
      </p:pic>
      <p:pic>
        <p:nvPicPr>
          <p:cNvPr id="5" name="Di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0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440" y="517236"/>
            <a:ext cx="4921568" cy="5406487"/>
          </a:xfrm>
          <a:prstGeom prst="rect">
            <a:avLst/>
          </a:prstGeom>
        </p:spPr>
      </p:pic>
      <p:pic>
        <p:nvPicPr>
          <p:cNvPr id="3" name="Di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408" y="517236"/>
            <a:ext cx="3041039" cy="1718848"/>
          </a:xfrm>
          <a:prstGeom prst="rect">
            <a:avLst/>
          </a:prstGeom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endParaRPr lang="en-GB" altLang="nl-BE" sz="1899" b="1" dirty="0">
              <a:latin typeface="UGent Panno Text" panose="02000506040000040003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60" y="746503"/>
            <a:ext cx="2593016" cy="194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6" y="4305440"/>
            <a:ext cx="3518483" cy="233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4786939"/>
            <a:ext cx="384175" cy="216235"/>
          </a:xfr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692" y="2574104"/>
            <a:ext cx="2719052" cy="181066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0459" y="2034592"/>
            <a:ext cx="2566638" cy="210939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3613" y="127324"/>
            <a:ext cx="2682472" cy="200575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9847" y="2596538"/>
            <a:ext cx="2530059" cy="190211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8178" y="4360279"/>
            <a:ext cx="3212592" cy="2141996"/>
          </a:xfrm>
          <a:prstGeom prst="rect">
            <a:avLst/>
          </a:prstGeom>
        </p:spPr>
      </p:pic>
      <p:pic>
        <p:nvPicPr>
          <p:cNvPr id="11" name="Dia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7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chermafdruk 2017-12-04 17.41.24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08" r="-70508"/>
          <a:stretch>
            <a:fillRect/>
          </a:stretch>
        </p:blipFill>
        <p:spPr>
          <a:xfrm>
            <a:off x="2686380" y="1773382"/>
            <a:ext cx="7003332" cy="3851563"/>
          </a:xfrm>
        </p:spPr>
      </p:pic>
      <p:sp>
        <p:nvSpPr>
          <p:cNvPr id="5" name="Rechthoek 4"/>
          <p:cNvSpPr/>
          <p:nvPr/>
        </p:nvSpPr>
        <p:spPr>
          <a:xfrm>
            <a:off x="3154105" y="6350360"/>
            <a:ext cx="2929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hlinkClick r:id="rId5"/>
              </a:rPr>
              <a:t>http://africaisthefuture.com/</a:t>
            </a:r>
            <a:endParaRPr lang="is-IS" dirty="0" smtClean="0"/>
          </a:p>
          <a:p>
            <a:endParaRPr lang="en-GB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2036" y="589766"/>
            <a:ext cx="6838555" cy="3760561"/>
          </a:xfrm>
          <a:prstGeom prst="rect">
            <a:avLst/>
          </a:prstGeom>
        </p:spPr>
      </p:pic>
      <p:pic>
        <p:nvPicPr>
          <p:cNvPr id="3" name="Di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endParaRPr lang="en-GB" altLang="nl-BE" sz="2110" b="1" dirty="0">
              <a:latin typeface="UGent Panno Text" panose="0200050604000004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7171" name="Tijdelijke aanduiding voor inhoud 1"/>
          <p:cNvSpPr>
            <a:spLocks noGrp="1"/>
          </p:cNvSpPr>
          <p:nvPr>
            <p:ph idx="1"/>
          </p:nvPr>
        </p:nvSpPr>
        <p:spPr>
          <a:xfrm>
            <a:off x="1485712" y="1282148"/>
            <a:ext cx="6172577" cy="4169849"/>
          </a:xfrm>
        </p:spPr>
        <p:txBody>
          <a:bodyPr/>
          <a:lstStyle/>
          <a:p>
            <a:pPr>
              <a:defRPr/>
            </a:pPr>
            <a:endParaRPr lang="nl-BE" sz="1800" dirty="0">
              <a:solidFill>
                <a:srgbClr val="FFF2CD"/>
              </a:solidFill>
            </a:endParaRPr>
          </a:p>
          <a:p>
            <a:pPr marL="0" indent="0">
              <a:buNone/>
              <a:defRPr/>
            </a:pPr>
            <a:endParaRPr lang="nl-BE" sz="1800" dirty="0">
              <a:solidFill>
                <a:srgbClr val="FFF2CD"/>
              </a:solidFill>
            </a:endParaRPr>
          </a:p>
          <a:p>
            <a:pPr marL="0" indent="0">
              <a:buNone/>
              <a:defRPr/>
            </a:pPr>
            <a:endParaRPr lang="nl-BE" sz="1800" dirty="0">
              <a:solidFill>
                <a:srgbClr val="FFF2CD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16" y="708757"/>
            <a:ext cx="5434768" cy="545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ia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1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GB" altLang="nl-BE" sz="2110" b="1" dirty="0">
              <a:latin typeface="UGent Panno Text" panose="02000506040000040003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5163" y="464063"/>
            <a:ext cx="4793673" cy="6030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1E64C8"/>
          </a:solidFill>
          <a:headEnd type="triangle" w="lg" len="lg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-UK-Corporate_1_0_12.potx" id="{56EDA07B-A2D4-474F-888B-4363BC88986D}" vid="{163DAE1B-03E3-47AC-8696-045C7F697600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18986</TotalTime>
  <Words>105</Words>
  <Application>Microsoft Office PowerPoint</Application>
  <PresentationFormat>Diavoorstelling (4:3)</PresentationFormat>
  <Paragraphs>23</Paragraphs>
  <Slides>15</Slides>
  <Notes>2</Notes>
  <HiddenSlides>0</HiddenSlides>
  <MMClips>15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UGent Panno Text</vt:lpstr>
      <vt:lpstr>UGent Panno Text Medium</vt:lpstr>
      <vt:lpstr>Office-thema</vt:lpstr>
      <vt:lpstr>Kantoorthema</vt:lpstr>
      <vt:lpstr>Intercultural Prepa ration – Africa </vt:lpstr>
      <vt:lpstr>PowerPoint-presentatie</vt:lpstr>
      <vt:lpstr>PowerPoint-presentatie</vt:lpstr>
      <vt:lpstr>From Cape to Cairo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Internationale uitwisseling – Afrika</dc:title>
  <dc:creator>Margot Luyckfasseel</dc:creator>
  <cp:lastModifiedBy>Annelies Verdoolaege</cp:lastModifiedBy>
  <cp:revision>104</cp:revision>
  <dcterms:created xsi:type="dcterms:W3CDTF">2017-12-04T13:56:01Z</dcterms:created>
  <dcterms:modified xsi:type="dcterms:W3CDTF">2020-08-25T13:24:43Z</dcterms:modified>
</cp:coreProperties>
</file>